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84" d="100"/>
          <a:sy n="84" d="100"/>
        </p:scale>
        <p:origin x="-78"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669CE7-6865-4916-B5BD-4D8614900204}" type="datetimeFigureOut">
              <a:rPr lang="en-US" smtClean="0"/>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438B-35E5-49F5-825C-0D71B77A590A}"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69CE7-6865-4916-B5BD-4D8614900204}" type="datetimeFigureOut">
              <a:rPr lang="en-US" smtClean="0"/>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669CE7-6865-4916-B5BD-4D8614900204}" type="datetimeFigureOut">
              <a:rPr lang="en-US" smtClean="0"/>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669CE7-6865-4916-B5BD-4D8614900204}" type="datetimeFigureOut">
              <a:rPr lang="en-US" smtClean="0"/>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438B-35E5-49F5-825C-0D71B77A590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69CE7-6865-4916-B5BD-4D8614900204}" type="datetimeFigureOut">
              <a:rPr lang="en-US" smtClean="0"/>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669CE7-6865-4916-B5BD-4D8614900204}" type="datetimeFigureOut">
              <a:rPr lang="en-US" smtClean="0"/>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438B-35E5-49F5-825C-0D71B77A590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669CE7-6865-4916-B5BD-4D8614900204}" type="datetimeFigureOut">
              <a:rPr lang="en-US" smtClean="0"/>
              <a:t>9/19/2012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1438B-35E5-49F5-825C-0D71B77A590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669CE7-6865-4916-B5BD-4D8614900204}" type="datetimeFigureOut">
              <a:rPr lang="en-US" smtClean="0"/>
              <a:t>9/19/2012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69CE7-6865-4916-B5BD-4D8614900204}" type="datetimeFigureOut">
              <a:rPr lang="en-US" smtClean="0"/>
              <a:t>9/19/2012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69CE7-6865-4916-B5BD-4D8614900204}" type="datetimeFigureOut">
              <a:rPr lang="en-US" smtClean="0"/>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438B-35E5-49F5-825C-0D71B77A5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69CE7-6865-4916-B5BD-4D8614900204}" type="datetimeFigureOut">
              <a:rPr lang="en-US" smtClean="0"/>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438B-35E5-49F5-825C-0D71B77A590A}"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F669CE7-6865-4916-B5BD-4D8614900204}" type="datetimeFigureOut">
              <a:rPr lang="en-US" smtClean="0"/>
              <a:t>9/19/2012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E1438B-35E5-49F5-825C-0D71B77A59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4.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0800000" flipV="1">
            <a:off x="1473795" y="4114800"/>
            <a:ext cx="5612805" cy="1981200"/>
          </a:xfrm>
        </p:spPr>
        <p:txBody>
          <a:bodyPr>
            <a:normAutofit lnSpcReduction="10000"/>
          </a:bodyPr>
          <a:lstStyle/>
          <a:p>
            <a:r>
              <a:rPr lang="en-US" sz="3200" dirty="0" smtClean="0">
                <a:latin typeface="Bookman Old Style" pitchFamily="18" charset="0"/>
              </a:rPr>
              <a:t>The hints that the context gives you about word meanings are called </a:t>
            </a:r>
            <a:r>
              <a:rPr lang="en-US" sz="3200" i="1" dirty="0" smtClean="0">
                <a:latin typeface="Bookman Old Style" pitchFamily="18" charset="0"/>
              </a:rPr>
              <a:t>context clues.</a:t>
            </a:r>
            <a:endParaRPr lang="en-US" sz="3200" dirty="0">
              <a:latin typeface="Bookman Old Style" pitchFamily="18" charset="0"/>
            </a:endParaRPr>
          </a:p>
        </p:txBody>
      </p:sp>
      <p:sp>
        <p:nvSpPr>
          <p:cNvPr id="2" name="Title 1"/>
          <p:cNvSpPr>
            <a:spLocks noGrp="1"/>
          </p:cNvSpPr>
          <p:nvPr>
            <p:ph type="ctrTitle"/>
          </p:nvPr>
        </p:nvSpPr>
        <p:spPr>
          <a:xfrm>
            <a:off x="817581" y="1828800"/>
            <a:ext cx="7175351" cy="2209799"/>
          </a:xfrm>
        </p:spPr>
        <p:txBody>
          <a:bodyPr>
            <a:noAutofit/>
          </a:bodyPr>
          <a:lstStyle/>
          <a:p>
            <a:r>
              <a:rPr lang="en-US" sz="7200" dirty="0" smtClean="0"/>
              <a:t>Context Clues</a:t>
            </a:r>
            <a:endParaRPr lang="en-US" sz="7200" dirty="0"/>
          </a:p>
        </p:txBody>
      </p:sp>
      <p:pic>
        <p:nvPicPr>
          <p:cNvPr id="1026" name="Picture 2" descr="C:\Users\250057\AppData\Local\Microsoft\Windows\Temporary Internet Files\Content.IE5\KXZGF5J6\MC9003002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581400"/>
            <a:ext cx="254600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0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14400"/>
            <a:ext cx="3789380" cy="1828800"/>
          </a:xfrm>
        </p:spPr>
        <p:txBody>
          <a:bodyPr/>
          <a:lstStyle/>
          <a:p>
            <a:pPr marL="0" indent="0">
              <a:buNone/>
            </a:pP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Restatement</a:t>
            </a:r>
            <a:r>
              <a:rPr lang="en-US" sz="2000" dirty="0" smtClean="0"/>
              <a:t> – A meaning is repeated using different words. </a:t>
            </a:r>
            <a:r>
              <a:rPr lang="en-US" sz="3200" dirty="0" smtClean="0"/>
              <a:t/>
            </a:r>
            <a:br>
              <a:rPr lang="en-US" sz="3200" dirty="0" smtClean="0"/>
            </a:br>
            <a:endParaRPr lang="en-US" sz="3200" dirty="0"/>
          </a:p>
        </p:txBody>
      </p:sp>
      <p:sp>
        <p:nvSpPr>
          <p:cNvPr id="4" name="Text Placeholder 3"/>
          <p:cNvSpPr>
            <a:spLocks noGrp="1"/>
          </p:cNvSpPr>
          <p:nvPr>
            <p:ph type="body" sz="half" idx="2"/>
          </p:nvPr>
        </p:nvSpPr>
        <p:spPr>
          <a:xfrm>
            <a:off x="286327" y="2355273"/>
            <a:ext cx="4159625" cy="3733800"/>
          </a:xfrm>
        </p:spPr>
        <p:txBody>
          <a:bodyPr>
            <a:normAutofit fontScale="62500" lnSpcReduction="20000"/>
          </a:bodyPr>
          <a:lstStyle/>
          <a:p>
            <a:r>
              <a:rPr lang="en-US" sz="2800" i="1" dirty="0" smtClean="0"/>
              <a:t>Ex.</a:t>
            </a:r>
          </a:p>
          <a:p>
            <a:r>
              <a:rPr lang="en-US" sz="2800" u="sng" dirty="0" smtClean="0"/>
              <a:t>Conifers </a:t>
            </a:r>
            <a:r>
              <a:rPr lang="en-US" sz="2800" dirty="0" smtClean="0"/>
              <a:t>are common in the North Woods. However, not all the trees of this area are </a:t>
            </a:r>
            <a:r>
              <a:rPr lang="en-US" sz="2800" u="sng" dirty="0" smtClean="0"/>
              <a:t>evergreens. </a:t>
            </a:r>
          </a:p>
          <a:p>
            <a:endParaRPr lang="en-US" sz="2800" u="sng" dirty="0"/>
          </a:p>
          <a:p>
            <a:r>
              <a:rPr lang="en-US" sz="2800" u="sng" dirty="0" smtClean="0"/>
              <a:t> </a:t>
            </a:r>
          </a:p>
          <a:p>
            <a:endParaRPr lang="en-US" sz="2800" u="sng" dirty="0" smtClean="0"/>
          </a:p>
          <a:p>
            <a:r>
              <a:rPr lang="en-US" sz="2800" dirty="0" smtClean="0"/>
              <a:t>Sometimes, a restatement is a </a:t>
            </a:r>
            <a:r>
              <a:rPr lang="en-US" sz="2800" b="1" dirty="0" smtClean="0"/>
              <a:t>synonym</a:t>
            </a:r>
            <a:r>
              <a:rPr lang="en-US" sz="2800" dirty="0" smtClean="0"/>
              <a:t>, a single word that has the same meaning. </a:t>
            </a:r>
          </a:p>
          <a:p>
            <a:r>
              <a:rPr lang="en-US" sz="2800" i="1" dirty="0" smtClean="0"/>
              <a:t>Ex. </a:t>
            </a:r>
          </a:p>
          <a:p>
            <a:r>
              <a:rPr lang="en-US" sz="2800" u="sng" dirty="0" smtClean="0"/>
              <a:t>Evergreen</a:t>
            </a:r>
            <a:r>
              <a:rPr lang="en-US" sz="2800" dirty="0" smtClean="0"/>
              <a:t> is a synonym for </a:t>
            </a:r>
            <a:r>
              <a:rPr lang="en-US" sz="2800" u="sng" dirty="0" smtClean="0"/>
              <a:t>Conifers.</a:t>
            </a:r>
            <a:r>
              <a:rPr lang="en-US" sz="2800" dirty="0" smtClean="0"/>
              <a:t> </a:t>
            </a:r>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459637" cy="421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miley Face 6"/>
          <p:cNvSpPr/>
          <p:nvPr/>
        </p:nvSpPr>
        <p:spPr>
          <a:xfrm>
            <a:off x="360784" y="1143000"/>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Flowchart: Connector 4"/>
          <p:cNvSpPr/>
          <p:nvPr/>
        </p:nvSpPr>
        <p:spPr>
          <a:xfrm>
            <a:off x="188679" y="4419600"/>
            <a:ext cx="114300" cy="114300"/>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715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731520"/>
            <a:ext cx="3733800" cy="1554480"/>
          </a:xfrm>
        </p:spPr>
        <p:txBody>
          <a:bodyPr/>
          <a:lstStyle/>
          <a:p>
            <a:r>
              <a:rPr lang="en-US" sz="3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Apposition</a:t>
            </a:r>
            <a:r>
              <a:rPr lang="en-US" sz="3200" dirty="0" smtClean="0"/>
              <a:t>-</a:t>
            </a:r>
            <a:r>
              <a:rPr lang="en-US" sz="2000" dirty="0" smtClean="0"/>
              <a:t> A restatement that appears immediately after the word that it is explaining and is set off by commas. </a:t>
            </a:r>
            <a:endParaRPr lang="en-US" sz="3200" dirty="0"/>
          </a:p>
        </p:txBody>
      </p:sp>
      <p:sp>
        <p:nvSpPr>
          <p:cNvPr id="3" name="Content Placeholder 2"/>
          <p:cNvSpPr>
            <a:spLocks noGrp="1"/>
          </p:cNvSpPr>
          <p:nvPr>
            <p:ph sz="half" idx="2"/>
          </p:nvPr>
        </p:nvSpPr>
        <p:spPr>
          <a:xfrm>
            <a:off x="152401" y="2438400"/>
            <a:ext cx="3657600" cy="3124199"/>
          </a:xfrm>
        </p:spPr>
        <p:txBody>
          <a:bodyPr>
            <a:normAutofit/>
          </a:bodyPr>
          <a:lstStyle/>
          <a:p>
            <a:pPr marL="45720" indent="0">
              <a:buNone/>
            </a:pPr>
            <a:r>
              <a:rPr lang="en-US" sz="2600" i="1" dirty="0" smtClean="0"/>
              <a:t>Ex. </a:t>
            </a:r>
          </a:p>
          <a:p>
            <a:pPr marL="45720" indent="0">
              <a:buNone/>
            </a:pPr>
            <a:r>
              <a:rPr lang="en-US" sz="2600" u="sng" dirty="0" smtClean="0"/>
              <a:t>Conifers, </a:t>
            </a:r>
            <a:r>
              <a:rPr lang="en-US" sz="2600" dirty="0" smtClean="0"/>
              <a:t>or </a:t>
            </a:r>
            <a:r>
              <a:rPr lang="en-US" sz="2600" u="sng" dirty="0" smtClean="0"/>
              <a:t>Evergreens,</a:t>
            </a:r>
            <a:r>
              <a:rPr lang="en-US" sz="2600" dirty="0" smtClean="0"/>
              <a:t> are common in the North Woods. </a:t>
            </a:r>
            <a:endParaRPr lang="en-US" sz="2600" u="sng" dirty="0"/>
          </a:p>
        </p:txBody>
      </p:sp>
      <p:sp>
        <p:nvSpPr>
          <p:cNvPr id="4" name="Text Placeholder 3"/>
          <p:cNvSpPr>
            <a:spLocks noGrp="1"/>
          </p:cNvSpPr>
          <p:nvPr>
            <p:ph type="body" sz="quarter" idx="3"/>
          </p:nvPr>
        </p:nvSpPr>
        <p:spPr>
          <a:xfrm>
            <a:off x="4647302" y="731520"/>
            <a:ext cx="3346704" cy="1402080"/>
          </a:xfrm>
        </p:spPr>
        <p:txBody>
          <a:bodyPr/>
          <a:lstStyle/>
          <a:p>
            <a:r>
              <a:rPr lang="en-US" dirty="0" smtClean="0"/>
              <a:t>Sometimes, an Apposition is a whole phrase</a:t>
            </a:r>
            <a:endParaRPr lang="en-US" dirty="0"/>
          </a:p>
        </p:txBody>
      </p:sp>
      <p:sp>
        <p:nvSpPr>
          <p:cNvPr id="5" name="Content Placeholder 4"/>
          <p:cNvSpPr>
            <a:spLocks noGrp="1"/>
          </p:cNvSpPr>
          <p:nvPr>
            <p:ph sz="quarter" idx="4"/>
          </p:nvPr>
        </p:nvSpPr>
        <p:spPr>
          <a:xfrm>
            <a:off x="4645025" y="2209800"/>
            <a:ext cx="3346704" cy="2590800"/>
          </a:xfrm>
        </p:spPr>
        <p:txBody>
          <a:bodyPr>
            <a:normAutofit/>
          </a:bodyPr>
          <a:lstStyle/>
          <a:p>
            <a:r>
              <a:rPr lang="en-US" sz="2400" i="1" dirty="0" smtClean="0"/>
              <a:t>Ex.</a:t>
            </a:r>
          </a:p>
          <a:p>
            <a:pPr marL="45720" indent="0">
              <a:buNone/>
            </a:pPr>
            <a:r>
              <a:rPr lang="en-US" sz="2400" u="sng" dirty="0" smtClean="0"/>
              <a:t>Conifers, trees that do not lose their leaves in the fall, </a:t>
            </a:r>
            <a:r>
              <a:rPr lang="en-US" sz="2400" dirty="0" smtClean="0"/>
              <a:t>are common in the North Woods. </a:t>
            </a:r>
            <a:endParaRPr lang="en-US" sz="2400" u="sng" dirty="0"/>
          </a:p>
        </p:txBody>
      </p:sp>
      <p:sp>
        <p:nvSpPr>
          <p:cNvPr id="6" name="Title 5"/>
          <p:cNvSpPr>
            <a:spLocks noGrp="1"/>
          </p:cNvSpPr>
          <p:nvPr>
            <p:ph type="title"/>
          </p:nvPr>
        </p:nvSpPr>
        <p:spPr>
          <a:xfrm>
            <a:off x="381001" y="4800600"/>
            <a:ext cx="7924800" cy="1752600"/>
          </a:xfrm>
        </p:spPr>
        <p:txBody>
          <a:bodyPr/>
          <a:lstStyle/>
          <a:p>
            <a:pPr marL="0" indent="0">
              <a:buNone/>
            </a:pPr>
            <a:endParaRPr lang="en-US" dirty="0"/>
          </a:p>
        </p:txBody>
      </p:sp>
      <p:sp>
        <p:nvSpPr>
          <p:cNvPr id="8" name="Smiley Face 7"/>
          <p:cNvSpPr/>
          <p:nvPr/>
        </p:nvSpPr>
        <p:spPr>
          <a:xfrm>
            <a:off x="569945" y="685800"/>
            <a:ext cx="228600" cy="2286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4601740"/>
            <a:ext cx="3488094" cy="218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Connector 6"/>
          <p:cNvSpPr/>
          <p:nvPr/>
        </p:nvSpPr>
        <p:spPr>
          <a:xfrm>
            <a:off x="5032664" y="1162050"/>
            <a:ext cx="114300" cy="114300"/>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84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457200"/>
            <a:ext cx="4648199" cy="5638800"/>
          </a:xfrm>
        </p:spPr>
        <p:txBody>
          <a:bodyPr anchor="t">
            <a:normAutofit/>
          </a:bodyPr>
          <a:lstStyle/>
          <a:p>
            <a:pPr marL="0" indent="0">
              <a:buNone/>
            </a:pPr>
            <a:r>
              <a:rPr lang="en-US" sz="3200" b="1" dirty="0" smtClean="0"/>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Comparison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200" b="1" dirty="0" smtClean="0"/>
              <a:t> </a:t>
            </a:r>
            <a:r>
              <a:rPr lang="en-US" sz="2600" b="1" dirty="0" smtClean="0"/>
              <a:t>Two phrases or sentences that contain parallel, or similar ideas. </a:t>
            </a:r>
          </a:p>
          <a:p>
            <a:endParaRPr lang="en-US" sz="2000" b="1" dirty="0"/>
          </a:p>
          <a:p>
            <a:r>
              <a:rPr lang="en-US" sz="2000" b="1" dirty="0" smtClean="0"/>
              <a:t> </a:t>
            </a:r>
            <a:r>
              <a:rPr lang="en-US" sz="2600" b="1" i="1" dirty="0" smtClean="0"/>
              <a:t>Ex.</a:t>
            </a:r>
          </a:p>
          <a:p>
            <a:r>
              <a:rPr lang="en-US" sz="2000" b="1" dirty="0" smtClean="0"/>
              <a:t>The first piece the orchestra played was ridiculously sad and mournful. The second piece was likewise </a:t>
            </a:r>
            <a:r>
              <a:rPr lang="en-US" sz="2000" b="1" u="sng" dirty="0" smtClean="0"/>
              <a:t>lugubrious.</a:t>
            </a:r>
            <a:r>
              <a:rPr lang="en-US" sz="2000" b="1" dirty="0" smtClean="0"/>
              <a:t>  </a:t>
            </a:r>
          </a:p>
          <a:p>
            <a:endParaRPr lang="en-US" sz="2400" b="1" dirty="0"/>
          </a:p>
          <a:p>
            <a:r>
              <a:rPr lang="en-US" sz="2000" b="1" dirty="0" smtClean="0"/>
              <a:t>The word </a:t>
            </a:r>
            <a:r>
              <a:rPr lang="en-US" sz="2000" b="1" u="sng" dirty="0" smtClean="0"/>
              <a:t>likewise,</a:t>
            </a:r>
            <a:r>
              <a:rPr lang="en-US" sz="2000" b="1" dirty="0" smtClean="0"/>
              <a:t> in the example, tells you that the first and second piece are being compared. </a:t>
            </a:r>
          </a:p>
          <a:p>
            <a:endParaRPr lang="en-US" sz="2600" b="1" dirty="0" smtClean="0"/>
          </a:p>
          <a:p>
            <a:endParaRPr lang="en-US" sz="2600" b="1" i="1" dirty="0" smtClean="0"/>
          </a:p>
          <a:p>
            <a:pPr marL="0" indent="0">
              <a:buNone/>
            </a:pPr>
            <a:endParaRPr lang="en-US" sz="3200" b="1" dirty="0"/>
          </a:p>
        </p:txBody>
      </p:sp>
      <p:sp>
        <p:nvSpPr>
          <p:cNvPr id="4" name="Title 3"/>
          <p:cNvSpPr>
            <a:spLocks noGrp="1"/>
          </p:cNvSpPr>
          <p:nvPr>
            <p:ph type="title"/>
          </p:nvPr>
        </p:nvSpPr>
        <p:spPr>
          <a:xfrm flipH="1">
            <a:off x="6740331" y="5943600"/>
            <a:ext cx="45719" cy="228600"/>
          </a:xfrm>
        </p:spPr>
        <p:txBody>
          <a:bodyPr/>
          <a:lstStyle/>
          <a:p>
            <a:pPr marL="0" indent="0">
              <a:buNone/>
            </a:pPr>
            <a:endParaRPr lang="en-US" dirty="0"/>
          </a:p>
        </p:txBody>
      </p:sp>
      <p:pic>
        <p:nvPicPr>
          <p:cNvPr id="1026" name="Picture 2" descr="http://www.scorchestra.org/images/webscocellobas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142" r="61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Smiley Face 4"/>
          <p:cNvSpPr/>
          <p:nvPr/>
        </p:nvSpPr>
        <p:spPr>
          <a:xfrm>
            <a:off x="87745" y="647700"/>
            <a:ext cx="228600" cy="2286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Flowchart: Connector 5"/>
          <p:cNvSpPr/>
          <p:nvPr/>
        </p:nvSpPr>
        <p:spPr>
          <a:xfrm>
            <a:off x="281709" y="5105400"/>
            <a:ext cx="152400" cy="152400"/>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858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1026111" cy="1419032"/>
          </a:xfrm>
        </p:spPr>
        <p:txBody>
          <a:bodyPr/>
          <a:lstStyle/>
          <a:p>
            <a:endParaRPr lang="en-US" dirty="0"/>
          </a:p>
        </p:txBody>
      </p:sp>
      <p:sp>
        <p:nvSpPr>
          <p:cNvPr id="3" name="Content Placeholder 2"/>
          <p:cNvSpPr>
            <a:spLocks noGrp="1"/>
          </p:cNvSpPr>
          <p:nvPr>
            <p:ph sz="quarter" idx="13"/>
          </p:nvPr>
        </p:nvSpPr>
        <p:spPr/>
        <p:txBody>
          <a:bodyPr>
            <a:normAutofit lnSpcReduction="10000"/>
          </a:bodyPr>
          <a:lstStyle/>
          <a:p>
            <a:pPr marL="45720" indent="0">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Contrast</a:t>
            </a:r>
            <a:r>
              <a:rPr lang="en-US" sz="3600" dirty="0" smtClean="0"/>
              <a:t>- </a:t>
            </a:r>
            <a:r>
              <a:rPr lang="en-US" sz="2600" dirty="0" smtClean="0"/>
              <a:t>Two opposite ideas are stated. </a:t>
            </a:r>
          </a:p>
          <a:p>
            <a:endParaRPr lang="en-US" sz="2600" dirty="0"/>
          </a:p>
          <a:p>
            <a:pPr marL="45720" indent="0">
              <a:buNone/>
            </a:pPr>
            <a:r>
              <a:rPr lang="en-US" sz="3600" dirty="0" smtClean="0"/>
              <a:t> </a:t>
            </a:r>
            <a:r>
              <a:rPr lang="en-US" sz="2000" i="1" dirty="0" smtClean="0"/>
              <a:t>Ex.</a:t>
            </a:r>
          </a:p>
          <a:p>
            <a:pPr marL="45720" indent="0">
              <a:buNone/>
            </a:pPr>
            <a:r>
              <a:rPr lang="en-US" sz="2000" dirty="0" smtClean="0"/>
              <a:t>Jubal’s ideas were not very </a:t>
            </a:r>
            <a:r>
              <a:rPr lang="en-US" sz="2000" i="1" dirty="0" smtClean="0"/>
              <a:t>pragmatic</a:t>
            </a:r>
            <a:r>
              <a:rPr lang="en-US" sz="2000" dirty="0" smtClean="0"/>
              <a:t>; rather, they were idealistic. </a:t>
            </a:r>
            <a:endParaRPr lang="en-US" sz="3600" dirty="0"/>
          </a:p>
        </p:txBody>
      </p:sp>
      <p:sp>
        <p:nvSpPr>
          <p:cNvPr id="4" name="Content Placeholder 3"/>
          <p:cNvSpPr>
            <a:spLocks noGrp="1"/>
          </p:cNvSpPr>
          <p:nvPr>
            <p:ph sz="quarter" idx="14"/>
          </p:nvPr>
        </p:nvSpPr>
        <p:spPr/>
        <p:txBody>
          <a:bodyPr/>
          <a:lstStyle/>
          <a:p>
            <a:r>
              <a:rPr lang="en-US" dirty="0" smtClean="0"/>
              <a:t>Here, the contrast word </a:t>
            </a:r>
            <a:r>
              <a:rPr lang="en-US" i="1" dirty="0" smtClean="0"/>
              <a:t>idealistic, </a:t>
            </a:r>
            <a:r>
              <a:rPr lang="en-US" dirty="0" smtClean="0"/>
              <a:t>is an </a:t>
            </a:r>
            <a:r>
              <a:rPr lang="en-US" b="1" dirty="0" smtClean="0"/>
              <a:t>antonym</a:t>
            </a:r>
            <a:r>
              <a:rPr lang="en-US" dirty="0" smtClean="0"/>
              <a:t>, or a word with a meaning opposite to </a:t>
            </a:r>
            <a:r>
              <a:rPr lang="en-US" i="1" dirty="0" smtClean="0"/>
              <a:t>pragmatic.  </a:t>
            </a:r>
            <a:endParaRPr lang="en-US" i="1" dirty="0"/>
          </a:p>
        </p:txBody>
      </p:sp>
      <p:sp>
        <p:nvSpPr>
          <p:cNvPr id="6" name="Smiley Face 5"/>
          <p:cNvSpPr/>
          <p:nvPr/>
        </p:nvSpPr>
        <p:spPr>
          <a:xfrm>
            <a:off x="1257300" y="952500"/>
            <a:ext cx="228600" cy="2286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250057\AppData\Local\Microsoft\Windows\Temporary Internet Files\Content.IE5\QBPZKU7K\MC900237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48000"/>
            <a:ext cx="399119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468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95" y="152400"/>
            <a:ext cx="3636085" cy="5791200"/>
          </a:xfrm>
        </p:spPr>
        <p:txBody>
          <a:bodyPr anchor="t"/>
          <a:lstStyle/>
          <a:p>
            <a:pPr marL="0" indent="0">
              <a:buNone/>
            </a:pP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r>
              <a:rPr lang="en-US" sz="2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dirty="0" smtClean="0">
                <a:ln w="1905"/>
                <a:solidFill>
                  <a:schemeClr val="tx1"/>
                </a:solidFill>
                <a:effectLst>
                  <a:innerShdw blurRad="69850" dist="43180" dir="5400000">
                    <a:srgbClr val="000000">
                      <a:alpha val="65000"/>
                    </a:srgbClr>
                  </a:innerShdw>
                </a:effectLst>
              </a:rPr>
              <a:t>is another way </a:t>
            </a:r>
            <a:r>
              <a:rPr lang="en-US" sz="2600" dirty="0" smtClean="0">
                <a:solidFill>
                  <a:schemeClr val="tx1"/>
                </a:solidFill>
              </a:rPr>
              <a:t>to discover a meaning of a word. </a:t>
            </a:r>
            <a:br>
              <a:rPr lang="en-US" sz="2600" dirty="0" smtClean="0">
                <a:solidFill>
                  <a:schemeClr val="tx1"/>
                </a:solidFill>
              </a:rPr>
            </a:br>
            <a:r>
              <a:rPr lang="en-US" sz="2600" dirty="0" smtClean="0">
                <a:solidFill>
                  <a:schemeClr val="tx1"/>
                </a:solidFill>
              </a:rPr>
              <a:t/>
            </a:r>
            <a:br>
              <a:rPr lang="en-US" sz="2600" dirty="0" smtClean="0">
                <a:solidFill>
                  <a:schemeClr val="tx1"/>
                </a:solidFill>
              </a:rPr>
            </a:br>
            <a:r>
              <a:rPr lang="en-US" sz="2000" dirty="0" smtClean="0">
                <a:solidFill>
                  <a:schemeClr val="tx1"/>
                </a:solidFill>
              </a:rPr>
              <a:t>If a passage provides examples of an unfamiliar word, try to figure out what the examples may have in common, and from that you may be able to deduce what the word means. </a:t>
            </a:r>
            <a:endParaRPr lang="en-US" sz="2000" dirty="0"/>
          </a:p>
        </p:txBody>
      </p:sp>
      <p:sp>
        <p:nvSpPr>
          <p:cNvPr id="3" name="Content Placeholder 2"/>
          <p:cNvSpPr>
            <a:spLocks noGrp="1"/>
          </p:cNvSpPr>
          <p:nvPr>
            <p:ph idx="1"/>
          </p:nvPr>
        </p:nvSpPr>
        <p:spPr/>
        <p:txBody>
          <a:bodyPr anchor="t">
            <a:normAutofit/>
          </a:bodyPr>
          <a:lstStyle/>
          <a:p>
            <a:r>
              <a:rPr lang="en-US" sz="2800" i="1" dirty="0" smtClean="0"/>
              <a:t>Ex. </a:t>
            </a:r>
          </a:p>
          <a:p>
            <a:r>
              <a:rPr lang="en-US" sz="2600" dirty="0" smtClean="0"/>
              <a:t>Conifers, such as firs, spruces, pines, and cedars, are common in the North Woods. </a:t>
            </a:r>
            <a:endParaRPr lang="en-US" sz="2600" dirty="0"/>
          </a:p>
        </p:txBody>
      </p:sp>
      <p:sp>
        <p:nvSpPr>
          <p:cNvPr id="4" name="Text Placeholder 3"/>
          <p:cNvSpPr>
            <a:spLocks noGrp="1"/>
          </p:cNvSpPr>
          <p:nvPr>
            <p:ph type="body" sz="half" idx="2"/>
          </p:nvPr>
        </p:nvSpPr>
        <p:spPr>
          <a:xfrm flipH="1">
            <a:off x="4464423" y="3497802"/>
            <a:ext cx="4146176" cy="2139518"/>
          </a:xfrm>
        </p:spPr>
        <p:txBody>
          <a:bodyPr/>
          <a:lstStyle/>
          <a:p>
            <a:endParaRPr lang="en-US" dirty="0"/>
          </a:p>
        </p:txBody>
      </p:sp>
      <p:sp>
        <p:nvSpPr>
          <p:cNvPr id="5" name="Smiley Face 4"/>
          <p:cNvSpPr/>
          <p:nvPr/>
        </p:nvSpPr>
        <p:spPr>
          <a:xfrm>
            <a:off x="678802" y="381000"/>
            <a:ext cx="228600" cy="2286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Oval 5"/>
          <p:cNvSpPr/>
          <p:nvPr/>
        </p:nvSpPr>
        <p:spPr>
          <a:xfrm>
            <a:off x="714569" y="2438400"/>
            <a:ext cx="15706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352800"/>
            <a:ext cx="45605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12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8400"/>
            <a:ext cx="685800" cy="381000"/>
          </a:xfrm>
        </p:spPr>
        <p:txBody>
          <a:bodyPr/>
          <a:lstStyle/>
          <a:p>
            <a:endParaRPr lang="en-US" dirty="0"/>
          </a:p>
        </p:txBody>
      </p:sp>
      <p:sp>
        <p:nvSpPr>
          <p:cNvPr id="3" name="Content Placeholder 2"/>
          <p:cNvSpPr>
            <a:spLocks noGrp="1"/>
          </p:cNvSpPr>
          <p:nvPr>
            <p:ph sz="quarter" idx="13"/>
          </p:nvPr>
        </p:nvSpPr>
        <p:spPr>
          <a:xfrm>
            <a:off x="1142999" y="731518"/>
            <a:ext cx="3346704" cy="483108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 indent="0">
              <a:buNone/>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Inference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sz="2600" b="1" dirty="0" smtClean="0">
                <a:ln w="11430"/>
                <a:solidFill>
                  <a:schemeClr val="tx1"/>
                </a:solidFill>
                <a:effectLst>
                  <a:outerShdw blurRad="50800" dist="39000" dir="5460000" algn="tl">
                    <a:srgbClr val="000000">
                      <a:alpha val="38000"/>
                    </a:srgbClr>
                  </a:outerShdw>
                </a:effectLst>
              </a:rPr>
              <a:t>The process of making an educated guess from simply reading the context and asking yourself what meaning would make sense given everything else that the passage tells you.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quarter" idx="14"/>
          </p:nvPr>
        </p:nvSpPr>
        <p:spPr/>
        <p:txBody>
          <a:bodyPr>
            <a:normAutofit/>
          </a:bodyPr>
          <a:lstStyle/>
          <a:p>
            <a:pPr marL="45720" indent="0">
              <a:buNone/>
            </a:pPr>
            <a:r>
              <a:rPr lang="en-US" sz="2500" i="1" dirty="0" smtClean="0"/>
              <a:t>Ex.</a:t>
            </a:r>
          </a:p>
          <a:p>
            <a:r>
              <a:rPr lang="en-US" sz="2500" dirty="0" smtClean="0"/>
              <a:t>Maria would not be able to see her friends or parents for several months. No wonder she felt </a:t>
            </a:r>
            <a:r>
              <a:rPr lang="en-US" sz="2500" u="sng" dirty="0" smtClean="0"/>
              <a:t>melancholic. </a:t>
            </a:r>
          </a:p>
          <a:p>
            <a:endParaRPr lang="en-US" sz="2500" u="sng" dirty="0"/>
          </a:p>
          <a:p>
            <a:endParaRPr lang="en-US" sz="2500" u="sng" dirty="0" smtClean="0"/>
          </a:p>
          <a:p>
            <a:endParaRPr lang="en-US" sz="2500" u="sng" dirty="0"/>
          </a:p>
          <a:p>
            <a:endParaRPr lang="en-US" sz="2500" dirty="0"/>
          </a:p>
        </p:txBody>
      </p:sp>
      <p:sp>
        <p:nvSpPr>
          <p:cNvPr id="5" name="Smiley Face 4"/>
          <p:cNvSpPr/>
          <p:nvPr/>
        </p:nvSpPr>
        <p:spPr>
          <a:xfrm>
            <a:off x="914400" y="914400"/>
            <a:ext cx="304800" cy="304800"/>
          </a:xfrm>
          <a:prstGeom prst="smileyFac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44686"/>
            <a:ext cx="4724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301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2999" y="731518"/>
            <a:ext cx="3346704" cy="5059681"/>
          </a:xfrm>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Eponym</a:t>
            </a:r>
            <a:r>
              <a:rPr lang="en-US" sz="3600" dirty="0" smtClean="0"/>
              <a:t>- </a:t>
            </a:r>
            <a:r>
              <a:rPr lang="en-US" sz="2600" dirty="0" smtClean="0"/>
              <a:t>A person from whose name a word has been created from. </a:t>
            </a:r>
          </a:p>
          <a:p>
            <a:endParaRPr lang="en-US" sz="2600" dirty="0"/>
          </a:p>
          <a:p>
            <a:pPr marL="45720" indent="0">
              <a:buNone/>
            </a:pPr>
            <a:r>
              <a:rPr lang="en-US" sz="2500" i="1" dirty="0" smtClean="0"/>
              <a:t>Ex.</a:t>
            </a:r>
          </a:p>
          <a:p>
            <a:pPr marL="45720" indent="0">
              <a:buNone/>
            </a:pPr>
            <a:r>
              <a:rPr lang="en-US" sz="2500" dirty="0" smtClean="0"/>
              <a:t>Writing the new tax code was a </a:t>
            </a:r>
            <a:r>
              <a:rPr lang="en-US" sz="2500" u="sng" dirty="0"/>
              <a:t>H</a:t>
            </a:r>
            <a:r>
              <a:rPr lang="en-US" sz="2500" u="sng" dirty="0" smtClean="0"/>
              <a:t>erculean </a:t>
            </a:r>
            <a:r>
              <a:rPr lang="en-US" sz="2500" dirty="0" smtClean="0"/>
              <a:t>task.   </a:t>
            </a:r>
          </a:p>
          <a:p>
            <a:pPr marL="45720" indent="0">
              <a:buNone/>
            </a:pPr>
            <a:endParaRPr lang="en-US" sz="2500" dirty="0"/>
          </a:p>
        </p:txBody>
      </p:sp>
      <p:sp>
        <p:nvSpPr>
          <p:cNvPr id="4" name="Content Placeholder 3"/>
          <p:cNvSpPr>
            <a:spLocks noGrp="1"/>
          </p:cNvSpPr>
          <p:nvPr>
            <p:ph sz="quarter" idx="14"/>
          </p:nvPr>
        </p:nvSpPr>
        <p:spPr>
          <a:xfrm>
            <a:off x="7772400" y="731520"/>
            <a:ext cx="219456" cy="259080"/>
          </a:xfrm>
        </p:spPr>
        <p:txBody>
          <a:bodyPr>
            <a:normAutofit fontScale="55000" lnSpcReduction="20000"/>
          </a:bodyPr>
          <a:lstStyle/>
          <a:p>
            <a:pPr marL="4572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218137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115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9199" y="6126481"/>
            <a:ext cx="4648200" cy="45719"/>
          </a:xfrm>
        </p:spPr>
        <p:txBody>
          <a:bodyPr/>
          <a:lstStyle/>
          <a:p>
            <a:pPr marL="0" indent="0">
              <a:buNone/>
            </a:pPr>
            <a:endParaRPr lang="en-US" dirty="0"/>
          </a:p>
        </p:txBody>
      </p:sp>
      <p:sp>
        <p:nvSpPr>
          <p:cNvPr id="3" name="Content Placeholder 2"/>
          <p:cNvSpPr>
            <a:spLocks noGrp="1"/>
          </p:cNvSpPr>
          <p:nvPr>
            <p:ph sz="quarter" idx="13"/>
          </p:nvPr>
        </p:nvSpPr>
        <p:spPr>
          <a:xfrm>
            <a:off x="304800" y="731518"/>
            <a:ext cx="4184903" cy="5821681"/>
          </a:xfrm>
        </p:spPr>
        <p:txBody>
          <a:bodyPr>
            <a:normAutofit/>
          </a:bodyPr>
          <a:lstStyle/>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Word Parts:</a:t>
            </a:r>
          </a:p>
          <a:p>
            <a:pPr>
              <a:buFont typeface="Wingdings" pitchFamily="2" charset="2"/>
              <a:buChar char="§"/>
            </a:pPr>
            <a:r>
              <a:rPr lang="en-US" sz="2600" b="1" dirty="0" smtClean="0">
                <a:solidFill>
                  <a:schemeClr val="tx1"/>
                </a:solidFill>
              </a:rPr>
              <a:t>Prefixes</a:t>
            </a:r>
            <a:r>
              <a:rPr lang="en-US" sz="2600" dirty="0" smtClean="0">
                <a:solidFill>
                  <a:schemeClr val="tx1"/>
                </a:solidFill>
              </a:rPr>
              <a:t>- Parts added to the beginning of words.</a:t>
            </a:r>
          </a:p>
          <a:p>
            <a:pPr marL="45720" indent="0">
              <a:buNone/>
            </a:pPr>
            <a:r>
              <a:rPr lang="en-US" sz="2600" dirty="0" smtClean="0">
                <a:solidFill>
                  <a:schemeClr val="tx1"/>
                </a:solidFill>
              </a:rPr>
              <a:t>*</a:t>
            </a:r>
            <a:r>
              <a:rPr lang="en-US" sz="2600" b="1" u="sng" dirty="0" smtClean="0">
                <a:solidFill>
                  <a:schemeClr val="tx1"/>
                </a:solidFill>
              </a:rPr>
              <a:t>Pre</a:t>
            </a:r>
            <a:r>
              <a:rPr lang="en-US" sz="2600" dirty="0" smtClean="0">
                <a:solidFill>
                  <a:schemeClr val="tx1"/>
                </a:solidFill>
              </a:rPr>
              <a:t>determined</a:t>
            </a:r>
            <a:endParaRPr lang="en-US" sz="26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endParaRPr>
          </a:p>
          <a:p>
            <a:pPr marL="45720" indent="0">
              <a:buNone/>
            </a:pPr>
            <a:r>
              <a:rPr lang="en-US" sz="26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 </a:t>
            </a:r>
          </a:p>
          <a:p>
            <a:pPr>
              <a:buFont typeface="Wingdings" pitchFamily="2" charset="2"/>
              <a:buChar char="§"/>
            </a:pPr>
            <a:r>
              <a:rPr lang="en-US" sz="2600" b="1" dirty="0" smtClean="0">
                <a:solidFill>
                  <a:schemeClr val="tx1"/>
                </a:solidFill>
              </a:rPr>
              <a:t>Suffixes</a:t>
            </a:r>
            <a:r>
              <a:rPr lang="en-US" sz="2600" dirty="0" smtClean="0">
                <a:solidFill>
                  <a:schemeClr val="tx1"/>
                </a:solidFill>
              </a:rPr>
              <a:t>-Parts added to the ends of the words.</a:t>
            </a:r>
          </a:p>
          <a:p>
            <a:pPr marL="45720" indent="0">
              <a:buNone/>
            </a:pPr>
            <a:r>
              <a:rPr lang="en-US" sz="2600" dirty="0" smtClean="0">
                <a:solidFill>
                  <a:schemeClr val="tx1"/>
                </a:solidFill>
              </a:rPr>
              <a:t>*Merri</a:t>
            </a:r>
            <a:r>
              <a:rPr lang="en-US" sz="2600" b="1" u="sng" dirty="0" smtClean="0">
                <a:solidFill>
                  <a:schemeClr val="tx1"/>
                </a:solidFill>
              </a:rPr>
              <a:t>ment</a:t>
            </a:r>
          </a:p>
        </p:txBody>
      </p:sp>
      <p:sp>
        <p:nvSpPr>
          <p:cNvPr id="4" name="Content Placeholder 3"/>
          <p:cNvSpPr>
            <a:spLocks noGrp="1"/>
          </p:cNvSpPr>
          <p:nvPr>
            <p:ph sz="quarter" idx="14"/>
          </p:nvPr>
        </p:nvSpPr>
        <p:spPr>
          <a:xfrm>
            <a:off x="4645152" y="76200"/>
            <a:ext cx="4346448" cy="6705600"/>
          </a:xfrm>
        </p:spPr>
        <p:txBody>
          <a:bodyPr>
            <a:normAutofit/>
          </a:bodyPr>
          <a:lstStyle/>
          <a:p>
            <a:r>
              <a:rPr lang="en-US" sz="2400" b="1" dirty="0">
                <a:solidFill>
                  <a:schemeClr val="tx1"/>
                </a:solidFill>
              </a:rPr>
              <a:t>Base Words-</a:t>
            </a:r>
            <a:r>
              <a:rPr lang="en-US" sz="2400" dirty="0">
                <a:solidFill>
                  <a:schemeClr val="tx1"/>
                </a:solidFill>
              </a:rPr>
              <a:t> Ordinary words that can be combined into </a:t>
            </a:r>
            <a:r>
              <a:rPr lang="en-US" sz="2400" b="1" dirty="0" smtClean="0">
                <a:solidFill>
                  <a:schemeClr val="tx1"/>
                </a:solidFill>
              </a:rPr>
              <a:t>compound words</a:t>
            </a:r>
            <a:r>
              <a:rPr lang="en-US" sz="2400" dirty="0" smtClean="0">
                <a:solidFill>
                  <a:schemeClr val="tx1"/>
                </a:solidFill>
              </a:rPr>
              <a:t>, or to which prefixes and suffixes may be added. </a:t>
            </a:r>
          </a:p>
          <a:p>
            <a:pPr marL="45720" indent="0">
              <a:buNone/>
            </a:pPr>
            <a:r>
              <a:rPr lang="en-US" sz="2400" dirty="0" smtClean="0">
                <a:solidFill>
                  <a:schemeClr val="tx1"/>
                </a:solidFill>
              </a:rPr>
              <a:t>*Moon + Walk = Moonwalk. </a:t>
            </a:r>
          </a:p>
          <a:p>
            <a:pPr marL="45720" indent="0">
              <a:buNone/>
            </a:pPr>
            <a:endParaRPr lang="en-US" sz="2400" dirty="0">
              <a:solidFill>
                <a:schemeClr val="tx1"/>
              </a:solidFill>
            </a:endParaRPr>
          </a:p>
          <a:p>
            <a:pPr marL="45720" indent="0">
              <a:buNone/>
            </a:pPr>
            <a:r>
              <a:rPr lang="en-US" sz="2400" b="1" dirty="0" smtClean="0">
                <a:solidFill>
                  <a:schemeClr val="tx1"/>
                </a:solidFill>
              </a:rPr>
              <a:t>Roots- </a:t>
            </a:r>
            <a:r>
              <a:rPr lang="en-US" sz="2400" dirty="0" smtClean="0">
                <a:solidFill>
                  <a:schemeClr val="tx1"/>
                </a:solidFill>
              </a:rPr>
              <a:t>like base words, can be compounded or can be expanded with prefixes or suffixes; roots cannot stand alone. </a:t>
            </a:r>
          </a:p>
          <a:p>
            <a:pPr marL="45720" indent="0">
              <a:buNone/>
            </a:pPr>
            <a:r>
              <a:rPr lang="en-US" sz="2400" b="1" dirty="0" smtClean="0">
                <a:solidFill>
                  <a:schemeClr val="tx1"/>
                </a:solidFill>
              </a:rPr>
              <a:t>* </a:t>
            </a:r>
            <a:r>
              <a:rPr lang="en-US" sz="2400" dirty="0" smtClean="0">
                <a:solidFill>
                  <a:schemeClr val="tx1"/>
                </a:solidFill>
              </a:rPr>
              <a:t>In + spec + </a:t>
            </a:r>
            <a:r>
              <a:rPr lang="en-US" sz="2400" dirty="0" err="1" smtClean="0">
                <a:solidFill>
                  <a:schemeClr val="tx1"/>
                </a:solidFill>
              </a:rPr>
              <a:t>tion</a:t>
            </a:r>
            <a:r>
              <a:rPr lang="en-US" sz="2400" dirty="0" smtClean="0">
                <a:solidFill>
                  <a:schemeClr val="tx1"/>
                </a:solidFill>
              </a:rPr>
              <a:t> = in</a:t>
            </a:r>
            <a:r>
              <a:rPr lang="en-US" sz="2400" b="1" u="sng" dirty="0" smtClean="0">
                <a:solidFill>
                  <a:schemeClr val="tx1"/>
                </a:solidFill>
              </a:rPr>
              <a:t>spec</a:t>
            </a:r>
            <a:r>
              <a:rPr lang="en-US" sz="2400" dirty="0" smtClean="0">
                <a:solidFill>
                  <a:schemeClr val="tx1"/>
                </a:solidFill>
              </a:rPr>
              <a:t>tion</a:t>
            </a:r>
            <a:endParaRPr lang="en-US" sz="2400" u="sng" dirty="0" smtClean="0">
              <a:solidFill>
                <a:schemeClr val="tx1"/>
              </a:solidFill>
            </a:endParaRPr>
          </a:p>
          <a:p>
            <a:pPr marL="45720" indent="0">
              <a:buNone/>
            </a:pPr>
            <a:endParaRPr lang="en-US" sz="2400" dirty="0">
              <a:solidFill>
                <a:schemeClr val="tx1"/>
              </a:solidFill>
            </a:endParaRPr>
          </a:p>
          <a:p>
            <a:pPr marL="45720" indent="0">
              <a:buNone/>
            </a:pPr>
            <a:endParaRPr lang="en-US" sz="2400" dirty="0">
              <a:solidFill>
                <a:schemeClr val="tx1"/>
              </a:solidFill>
            </a:endParaRPr>
          </a:p>
          <a:p>
            <a:endParaRPr lang="en-US" dirty="0"/>
          </a:p>
        </p:txBody>
      </p:sp>
      <p:pic>
        <p:nvPicPr>
          <p:cNvPr id="2050" name="Picture 2" descr="C:\Users\250057\AppData\Local\Microsoft\Windows\Temporary Internet Files\Content.IE5\QBPZKU7K\MC9003121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114800"/>
            <a:ext cx="1458773" cy="926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250057\AppData\Local\Microsoft\Windows\Temporary Internet Files\Content.IE5\FIGTLGIR\MC9003386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562600"/>
            <a:ext cx="177227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250057\AppData\Local\Microsoft\Windows\Temporary Internet Files\Content.IE5\JU0WLKQE\MM90028324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38737"/>
            <a:ext cx="2057400" cy="143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57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189</TotalTime>
  <Words>439</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Context Clues</vt:lpstr>
      <vt:lpstr>Restatement – A meaning is repeated using different words.  </vt:lpstr>
      <vt:lpstr>PowerPoint Presentation</vt:lpstr>
      <vt:lpstr>PowerPoint Presentation</vt:lpstr>
      <vt:lpstr>PowerPoint Presentation</vt:lpstr>
      <vt:lpstr>Example- is another way to discover a meaning of a word.   If a passage provides examples of an unfamiliar word, try to figure out what the examples may have in common, and from that you may be able to deduce what the word means. </vt:lpstr>
      <vt:lpstr>PowerPoint Presentation</vt:lpstr>
      <vt:lpstr>PowerPoint Presentation</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Clues</dc:title>
  <dc:creator>florencia galvan</dc:creator>
  <cp:lastModifiedBy>Pinto, Margarida C.</cp:lastModifiedBy>
  <cp:revision>20</cp:revision>
  <dcterms:created xsi:type="dcterms:W3CDTF">2012-09-10T16:01:45Z</dcterms:created>
  <dcterms:modified xsi:type="dcterms:W3CDTF">2012-09-19T16:00:39Z</dcterms:modified>
</cp:coreProperties>
</file>